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513896303216337E-2"/>
          <c:y val="0.20088607594936708"/>
          <c:w val="0.94524881556119045"/>
          <c:h val="0.696772151898734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50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Candidatures CV / LM</c:v>
                </c:pt>
                <c:pt idx="1">
                  <c:v>Réseaux sociaux</c:v>
                </c:pt>
                <c:pt idx="2">
                  <c:v>Bouche à oreilles</c:v>
                </c:pt>
                <c:pt idx="3">
                  <c:v>Boîte d'intérim (ADAPTEL)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E6C8-4680-842E-57739A88954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1500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E6C8-4680-842E-57739A88954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E6C8-4680-842E-57739A8895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E6C8-4680-842E-57739A8895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Candidatures CV / LM</c:v>
                </c:pt>
                <c:pt idx="1">
                  <c:v>Réseaux sociaux</c:v>
                </c:pt>
                <c:pt idx="2">
                  <c:v>Bouche à oreilles</c:v>
                </c:pt>
                <c:pt idx="3">
                  <c:v>Boîte d'intérim (ADAPTEL)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2500</c:v>
                </c:pt>
                <c:pt idx="1">
                  <c:v>1500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C8-4680-842E-57739A88954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Candidatures CV / LM</c:v>
                </c:pt>
                <c:pt idx="1">
                  <c:v>Réseaux sociaux</c:v>
                </c:pt>
                <c:pt idx="2">
                  <c:v>Bouche à oreilles</c:v>
                </c:pt>
                <c:pt idx="3">
                  <c:v>Boîte d'intérim (ADAPTEL)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E6C8-4680-842E-57739A889543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600000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Candidatures CV / LM</c:v>
                </c:pt>
                <c:pt idx="1">
                  <c:v>Réseaux sociaux</c:v>
                </c:pt>
                <c:pt idx="2">
                  <c:v>Bouche à oreilles</c:v>
                </c:pt>
                <c:pt idx="3">
                  <c:v>Boîte d'intérim (ADAPTEL)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  <c:pt idx="3">
                  <c:v>547500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C8-4680-842E-57739A8895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4442344"/>
        <c:axId val="444441952"/>
        <c:axId val="0"/>
      </c:bar3DChart>
      <c:catAx>
        <c:axId val="444442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4441952"/>
        <c:crossesAt val="0"/>
        <c:auto val="1"/>
        <c:lblAlgn val="ctr"/>
        <c:lblOffset val="100"/>
        <c:noMultiLvlLbl val="0"/>
      </c:catAx>
      <c:valAx>
        <c:axId val="44444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444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8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0.59534</cdr:x>
      <cdr:y>0.19198</cdr:y>
    </cdr:from>
    <cdr:to>
      <cdr:x>0.67161</cdr:x>
      <cdr:y>0.34388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7137400" y="1155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0.55614</cdr:x>
      <cdr:y>0.2081</cdr:y>
    </cdr:from>
    <cdr:to>
      <cdr:x>0.63242</cdr:x>
      <cdr:y>0.36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6667447" y="1252742"/>
          <a:ext cx="914506" cy="914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b="1" dirty="0">
              <a:solidFill>
                <a:schemeClr val="tx1"/>
              </a:solidFill>
              <a:latin typeface="Arial Black" panose="020B0A04020102020204" pitchFamily="34" charset="0"/>
            </a:rPr>
            <a:t>Tout type de contrats</a:t>
          </a:r>
        </a:p>
      </cdr:txBody>
    </cdr:sp>
  </cdr:relSizeAnchor>
  <cdr:relSizeAnchor xmlns:cdr="http://schemas.openxmlformats.org/drawingml/2006/chartDrawing">
    <cdr:from>
      <cdr:x>0.33743</cdr:x>
      <cdr:y>0.19865</cdr:y>
    </cdr:from>
    <cdr:to>
      <cdr:x>0.46826</cdr:x>
      <cdr:y>0.38431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4045380" y="1195845"/>
          <a:ext cx="1568495" cy="111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b="1" dirty="0">
              <a:solidFill>
                <a:schemeClr val="tx1"/>
              </a:solidFill>
              <a:latin typeface="Arial Black" panose="020B0A04020102020204" pitchFamily="34" charset="0"/>
            </a:rPr>
            <a:t>Type de contrats Extras ou CDD</a:t>
          </a:r>
        </a:p>
      </cdr:txBody>
    </cdr:sp>
  </cdr:relSizeAnchor>
  <cdr:relSizeAnchor xmlns:cdr="http://schemas.openxmlformats.org/drawingml/2006/chartDrawing">
    <cdr:from>
      <cdr:x>0.26801</cdr:x>
      <cdr:y>0.17932</cdr:y>
    </cdr:from>
    <cdr:to>
      <cdr:x>0.34428</cdr:x>
      <cdr:y>0.33122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3213100" y="1079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0.27648</cdr:x>
      <cdr:y>0.21122</cdr:y>
    </cdr:from>
    <cdr:to>
      <cdr:x>0.35275</cdr:x>
      <cdr:y>0.36312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3314700" y="12714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0.14186</cdr:x>
      <cdr:y>0.16816</cdr:y>
    </cdr:from>
    <cdr:to>
      <cdr:x>0.39186</cdr:x>
      <cdr:y>0.24825</cdr:y>
    </cdr:to>
    <cdr:sp macro="" textlink="">
      <cdr:nvSpPr>
        <cdr:cNvPr id="8" name="ZoneTexte 7"/>
        <cdr:cNvSpPr txBox="1"/>
      </cdr:nvSpPr>
      <cdr:spPr>
        <a:xfrm xmlns:a="http://schemas.openxmlformats.org/drawingml/2006/main">
          <a:off x="1700790" y="1012318"/>
          <a:ext cx="2997200" cy="482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b="1" dirty="0">
              <a:solidFill>
                <a:schemeClr val="tx1"/>
              </a:solidFill>
              <a:latin typeface="Arial Black" panose="020B0A04020102020204" pitchFamily="34" charset="0"/>
            </a:rPr>
            <a:t>Type de contrats CDD ou CDI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4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2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453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075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922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361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78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01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83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2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79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40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76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07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66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71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9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3A9334-C947-4B38-A865-53E8CBCDDD99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A117C8-2FCF-4494-8127-9790F1BFB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130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71548" y="1026942"/>
            <a:ext cx="8001000" cy="1913206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b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 </a:t>
            </a:r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TENDeNCiES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HOSPITALITY AND CATERING </a:t>
            </a:r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39" y="3707657"/>
            <a:ext cx="6186035" cy="29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82" y="780393"/>
            <a:ext cx="7367752" cy="55258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8372" y="1403131"/>
            <a:ext cx="4099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2. In </a:t>
            </a:r>
            <a:r>
              <a:rPr lang="fr-FR" sz="2800" dirty="0" err="1"/>
              <a:t>which</a:t>
            </a:r>
            <a:r>
              <a:rPr lang="fr-FR" sz="2800" dirty="0"/>
              <a:t> </a:t>
            </a:r>
            <a:r>
              <a:rPr lang="fr-FR" sz="2800" dirty="0" err="1"/>
              <a:t>departments</a:t>
            </a:r>
            <a:r>
              <a:rPr lang="fr-FR" sz="2800" dirty="0"/>
              <a:t> ? </a:t>
            </a:r>
          </a:p>
          <a:p>
            <a:endParaRPr lang="fr-FR" sz="2800" dirty="0"/>
          </a:p>
          <a:p>
            <a:r>
              <a:rPr lang="fr-FR" sz="2800" dirty="0"/>
              <a:t>Service, </a:t>
            </a:r>
            <a:r>
              <a:rPr lang="fr-FR" sz="2800" dirty="0" err="1"/>
              <a:t>kitchen</a:t>
            </a:r>
            <a:r>
              <a:rPr lang="fr-FR" sz="2800" dirty="0"/>
              <a:t>, and bar </a:t>
            </a:r>
          </a:p>
        </p:txBody>
      </p:sp>
    </p:spTree>
    <p:extLst>
      <p:ext uri="{BB962C8B-B14F-4D97-AF65-F5344CB8AC3E}">
        <p14:creationId xmlns:p14="http://schemas.microsoft.com/office/powerpoint/2010/main" val="47706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696" y="480849"/>
            <a:ext cx="7940566" cy="59554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1044467"/>
            <a:ext cx="37521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3. </a:t>
            </a:r>
            <a:r>
              <a:rPr lang="fr-FR" sz="2800" dirty="0" err="1"/>
              <a:t>What</a:t>
            </a:r>
            <a:r>
              <a:rPr lang="fr-FR" sz="2800" dirty="0"/>
              <a:t> types of </a:t>
            </a:r>
            <a:r>
              <a:rPr lang="fr-FR" sz="2800" dirty="0" err="1"/>
              <a:t>contracts</a:t>
            </a:r>
            <a:r>
              <a:rPr lang="fr-FR" sz="2800" dirty="0"/>
              <a:t> are </a:t>
            </a:r>
            <a:r>
              <a:rPr lang="fr-FR" sz="2800" dirty="0" err="1"/>
              <a:t>concerned</a:t>
            </a:r>
            <a:r>
              <a:rPr lang="fr-FR" sz="2800" dirty="0"/>
              <a:t> ? </a:t>
            </a:r>
          </a:p>
          <a:p>
            <a:endParaRPr lang="fr-FR" sz="2800" dirty="0"/>
          </a:p>
          <a:p>
            <a:r>
              <a:rPr lang="fr-FR" sz="2800" dirty="0" err="1"/>
              <a:t>Mostly</a:t>
            </a:r>
            <a:r>
              <a:rPr lang="fr-FR" sz="2800" dirty="0"/>
              <a:t> </a:t>
            </a:r>
            <a:r>
              <a:rPr lang="fr-FR" sz="2800" dirty="0" err="1"/>
              <a:t>fixed-term</a:t>
            </a:r>
            <a:r>
              <a:rPr lang="fr-FR" sz="2800" dirty="0"/>
              <a:t> </a:t>
            </a:r>
            <a:r>
              <a:rPr lang="fr-FR" sz="2800" dirty="0" err="1"/>
              <a:t>contracts</a:t>
            </a:r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394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759" y="496614"/>
            <a:ext cx="7935311" cy="595148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835572"/>
            <a:ext cx="3862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4. </a:t>
            </a:r>
            <a:r>
              <a:rPr lang="fr-FR" sz="2800" dirty="0" err="1"/>
              <a:t>What</a:t>
            </a:r>
            <a:r>
              <a:rPr lang="fr-FR" sz="2800" dirty="0"/>
              <a:t> qualifications are </a:t>
            </a:r>
            <a:r>
              <a:rPr lang="fr-FR" sz="2800" dirty="0" err="1"/>
              <a:t>you</a:t>
            </a:r>
            <a:r>
              <a:rPr lang="fr-FR" sz="2800" dirty="0"/>
              <a:t> </a:t>
            </a:r>
            <a:r>
              <a:rPr lang="fr-FR" sz="2800" dirty="0" err="1"/>
              <a:t>looking</a:t>
            </a:r>
            <a:r>
              <a:rPr lang="fr-FR" sz="2800" dirty="0"/>
              <a:t> for ? 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All types of qualifications are </a:t>
            </a:r>
            <a:r>
              <a:rPr lang="fr-FR" sz="2800" dirty="0" err="1"/>
              <a:t>sought</a:t>
            </a:r>
            <a:r>
              <a:rPr lang="fr-FR" sz="2800" dirty="0"/>
              <a:t> </a:t>
            </a:r>
            <a:r>
              <a:rPr lang="fr-FR" sz="2800" dirty="0" err="1"/>
              <a:t>after</a:t>
            </a:r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18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8" y="275897"/>
            <a:ext cx="8271641" cy="620373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0203" y="760908"/>
            <a:ext cx="35314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5. </a:t>
            </a:r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kind</a:t>
            </a:r>
            <a:r>
              <a:rPr lang="fr-FR" sz="2400" dirty="0"/>
              <a:t> of </a:t>
            </a:r>
            <a:r>
              <a:rPr lang="fr-FR" sz="2400" dirty="0" err="1"/>
              <a:t>experience</a:t>
            </a:r>
            <a:r>
              <a:rPr lang="fr-FR" sz="2400" dirty="0"/>
              <a:t> are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looking</a:t>
            </a:r>
            <a:r>
              <a:rPr lang="fr-FR" sz="2400" dirty="0"/>
              <a:t> for ? 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need</a:t>
            </a:r>
            <a:r>
              <a:rPr lang="fr-FR" sz="2400" dirty="0"/>
              <a:t> </a:t>
            </a:r>
            <a:r>
              <a:rPr lang="fr-FR" sz="2400" dirty="0" err="1"/>
              <a:t>experienced</a:t>
            </a:r>
            <a:r>
              <a:rPr lang="fr-FR" sz="2400" dirty="0"/>
              <a:t> staff in lots of areas </a:t>
            </a:r>
            <a:r>
              <a:rPr lang="fr-FR" sz="2400" dirty="0" err="1"/>
              <a:t>such</a:t>
            </a:r>
            <a:r>
              <a:rPr lang="fr-FR" sz="2400" dirty="0"/>
              <a:t> as </a:t>
            </a:r>
            <a:r>
              <a:rPr lang="fr-FR" sz="2400" dirty="0" err="1"/>
              <a:t>reception</a:t>
            </a:r>
            <a:r>
              <a:rPr lang="fr-FR" sz="2400" dirty="0"/>
              <a:t>, </a:t>
            </a:r>
            <a:r>
              <a:rPr lang="fr-FR" sz="2400" dirty="0" err="1"/>
              <a:t>luxury</a:t>
            </a:r>
            <a:r>
              <a:rPr lang="fr-FR" sz="2400" dirty="0"/>
              <a:t> service, </a:t>
            </a:r>
            <a:r>
              <a:rPr lang="fr-FR" sz="2400" dirty="0" err="1"/>
              <a:t>bartending</a:t>
            </a:r>
            <a:r>
              <a:rPr lang="fr-FR" sz="2400" dirty="0"/>
              <a:t>, </a:t>
            </a:r>
            <a:r>
              <a:rPr lang="fr-FR" sz="2400" dirty="0" err="1"/>
              <a:t>wine</a:t>
            </a:r>
            <a:r>
              <a:rPr lang="fr-FR" sz="2400" dirty="0"/>
              <a:t> </a:t>
            </a:r>
            <a:r>
              <a:rPr lang="fr-FR" sz="2400" dirty="0" err="1"/>
              <a:t>waiting</a:t>
            </a:r>
            <a:r>
              <a:rPr lang="fr-FR" sz="2400" dirty="0"/>
              <a:t>, and international </a:t>
            </a:r>
            <a:r>
              <a:rPr lang="fr-FR" sz="2400" dirty="0" err="1"/>
              <a:t>clientele</a:t>
            </a:r>
            <a:r>
              <a:rPr lang="fr-FR" sz="2400" dirty="0"/>
              <a:t> </a:t>
            </a:r>
            <a:r>
              <a:rPr lang="fr-FR" sz="2400" dirty="0" err="1"/>
              <a:t>dealing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35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386" y="402021"/>
            <a:ext cx="8334704" cy="62510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0359" y="662152"/>
            <a:ext cx="3452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6.Are </a:t>
            </a:r>
            <a:r>
              <a:rPr lang="fr-FR" sz="2800" dirty="0" err="1"/>
              <a:t>you</a:t>
            </a:r>
            <a:r>
              <a:rPr lang="fr-FR" sz="2800" dirty="0"/>
              <a:t> </a:t>
            </a:r>
            <a:r>
              <a:rPr lang="fr-FR" sz="2800" dirty="0" err="1"/>
              <a:t>looking</a:t>
            </a:r>
            <a:r>
              <a:rPr lang="fr-FR" sz="2800" dirty="0"/>
              <a:t> for </a:t>
            </a:r>
            <a:r>
              <a:rPr lang="fr-FR" sz="2800" dirty="0" err="1"/>
              <a:t>any</a:t>
            </a:r>
            <a:r>
              <a:rPr lang="fr-FR" sz="2800" dirty="0"/>
              <a:t> </a:t>
            </a:r>
            <a:r>
              <a:rPr lang="fr-FR" sz="2800" dirty="0" err="1"/>
              <a:t>specific</a:t>
            </a:r>
            <a:r>
              <a:rPr lang="fr-FR" sz="2800" dirty="0"/>
              <a:t> </a:t>
            </a:r>
            <a:r>
              <a:rPr lang="fr-FR" sz="2800" dirty="0" err="1"/>
              <a:t>skills</a:t>
            </a:r>
            <a:r>
              <a:rPr lang="fr-FR" sz="2800" dirty="0"/>
              <a:t> </a:t>
            </a:r>
            <a:r>
              <a:rPr lang="fr-FR" sz="2800" dirty="0" err="1"/>
              <a:t>that</a:t>
            </a:r>
            <a:r>
              <a:rPr lang="fr-FR" sz="2800" dirty="0"/>
              <a:t> are hard  to </a:t>
            </a:r>
            <a:r>
              <a:rPr lang="fr-FR" sz="2800" dirty="0" err="1"/>
              <a:t>find</a:t>
            </a:r>
            <a:r>
              <a:rPr lang="fr-FR" sz="2800" dirty="0"/>
              <a:t> ? 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Half of the </a:t>
            </a:r>
            <a:r>
              <a:rPr lang="fr-FR" sz="2800" dirty="0" err="1"/>
              <a:t>employers</a:t>
            </a:r>
            <a:r>
              <a:rPr lang="fr-FR" sz="2800" dirty="0"/>
              <a:t> </a:t>
            </a:r>
            <a:r>
              <a:rPr lang="fr-FR" sz="2800" dirty="0" err="1"/>
              <a:t>find</a:t>
            </a:r>
            <a:r>
              <a:rPr lang="fr-FR" sz="2800" dirty="0"/>
              <a:t> </a:t>
            </a:r>
            <a:r>
              <a:rPr lang="fr-FR" sz="2800" dirty="0" err="1"/>
              <a:t>it</a:t>
            </a:r>
            <a:r>
              <a:rPr lang="fr-FR" sz="2800" dirty="0"/>
              <a:t> hard to </a:t>
            </a:r>
            <a:r>
              <a:rPr lang="fr-FR" sz="2800" dirty="0" err="1"/>
              <a:t>find</a:t>
            </a:r>
            <a:r>
              <a:rPr lang="fr-FR" sz="2800" dirty="0"/>
              <a:t> </a:t>
            </a:r>
            <a:r>
              <a:rPr lang="fr-FR" sz="2800" dirty="0" err="1"/>
              <a:t>skilled</a:t>
            </a:r>
            <a:r>
              <a:rPr lang="fr-FR" sz="2800" dirty="0"/>
              <a:t> staff</a:t>
            </a:r>
          </a:p>
        </p:txBody>
      </p:sp>
    </p:spTree>
    <p:extLst>
      <p:ext uri="{BB962C8B-B14F-4D97-AF65-F5344CB8AC3E}">
        <p14:creationId xmlns:p14="http://schemas.microsoft.com/office/powerpoint/2010/main" val="363822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10" y="197069"/>
            <a:ext cx="8692055" cy="65190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472966"/>
            <a:ext cx="32476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7.Which </a:t>
            </a:r>
            <a:r>
              <a:rPr lang="fr-FR" sz="2800" dirty="0" err="1"/>
              <a:t>ones</a:t>
            </a:r>
            <a:r>
              <a:rPr lang="fr-FR" sz="2800" dirty="0"/>
              <a:t> ? </a:t>
            </a:r>
          </a:p>
          <a:p>
            <a:endParaRPr lang="fr-FR" sz="2800" dirty="0"/>
          </a:p>
          <a:p>
            <a:r>
              <a:rPr lang="fr-FR" sz="2800" dirty="0" err="1"/>
              <a:t>Employers</a:t>
            </a:r>
            <a:r>
              <a:rPr lang="fr-FR" sz="2800" dirty="0"/>
              <a:t> are </a:t>
            </a:r>
            <a:r>
              <a:rPr lang="fr-FR" sz="2800" dirty="0" err="1"/>
              <a:t>looking</a:t>
            </a:r>
            <a:r>
              <a:rPr lang="fr-FR" sz="2800" dirty="0"/>
              <a:t> for </a:t>
            </a:r>
            <a:r>
              <a:rPr lang="fr-FR" sz="2800" dirty="0" err="1"/>
              <a:t>qualified</a:t>
            </a:r>
            <a:r>
              <a:rPr lang="fr-FR" sz="2800" dirty="0"/>
              <a:t>,  </a:t>
            </a:r>
            <a:r>
              <a:rPr lang="fr-FR" sz="2800" dirty="0" err="1"/>
              <a:t>smiling</a:t>
            </a:r>
            <a:r>
              <a:rPr lang="fr-FR" sz="2800" dirty="0"/>
              <a:t>, </a:t>
            </a:r>
            <a:r>
              <a:rPr lang="fr-FR" sz="2800" dirty="0" err="1"/>
              <a:t>punctual</a:t>
            </a:r>
            <a:r>
              <a:rPr lang="fr-FR" sz="2800" dirty="0"/>
              <a:t>, </a:t>
            </a:r>
            <a:r>
              <a:rPr lang="fr-FR" sz="2800" dirty="0" err="1"/>
              <a:t>motivated</a:t>
            </a:r>
            <a:r>
              <a:rPr lang="fr-FR" sz="2800" dirty="0"/>
              <a:t>, efficient staff, </a:t>
            </a:r>
            <a:r>
              <a:rPr lang="fr-FR" sz="2800" dirty="0" err="1"/>
              <a:t>with</a:t>
            </a:r>
            <a:r>
              <a:rPr lang="fr-FR" sz="2800" dirty="0"/>
              <a:t> a good English </a:t>
            </a:r>
            <a:r>
              <a:rPr lang="fr-FR" sz="2800" dirty="0" err="1"/>
              <a:t>level</a:t>
            </a:r>
            <a:r>
              <a:rPr lang="fr-FR" sz="2800" dirty="0"/>
              <a:t> , and </a:t>
            </a:r>
            <a:r>
              <a:rPr lang="fr-FR" sz="2800" dirty="0" err="1"/>
              <a:t>mastering</a:t>
            </a:r>
            <a:r>
              <a:rPr lang="fr-FR" sz="2800" dirty="0"/>
              <a:t> </a:t>
            </a:r>
            <a:r>
              <a:rPr lang="fr-FR" sz="2800" dirty="0" err="1"/>
              <a:t>hospitality</a:t>
            </a:r>
            <a:r>
              <a:rPr lang="fr-FR" sz="2800" dirty="0"/>
              <a:t> softwares </a:t>
            </a:r>
          </a:p>
        </p:txBody>
      </p:sp>
    </p:spTree>
    <p:extLst>
      <p:ext uri="{BB962C8B-B14F-4D97-AF65-F5344CB8AC3E}">
        <p14:creationId xmlns:p14="http://schemas.microsoft.com/office/powerpoint/2010/main" val="247861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11" y="173422"/>
            <a:ext cx="8702566" cy="65269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51793"/>
            <a:ext cx="32792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8.How do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usually</a:t>
            </a:r>
            <a:r>
              <a:rPr lang="fr-FR" sz="2400" dirty="0"/>
              <a:t> </a:t>
            </a:r>
            <a:r>
              <a:rPr lang="fr-FR" sz="2400" dirty="0" err="1"/>
              <a:t>recruit</a:t>
            </a:r>
            <a:r>
              <a:rPr lang="fr-FR" sz="2400" dirty="0"/>
              <a:t> </a:t>
            </a:r>
            <a:r>
              <a:rPr lang="fr-FR" sz="2400" dirty="0" err="1"/>
              <a:t>your</a:t>
            </a:r>
            <a:r>
              <a:rPr lang="fr-FR" sz="2400" dirty="0"/>
              <a:t> staff ? </a:t>
            </a:r>
          </a:p>
          <a:p>
            <a:endParaRPr lang="fr-FR" sz="2400" dirty="0"/>
          </a:p>
          <a:p>
            <a:pPr marL="342900" indent="-342900">
              <a:buAutoNum type="arabicPeriod"/>
            </a:pPr>
            <a:r>
              <a:rPr lang="fr-FR" sz="2400" dirty="0" err="1"/>
              <a:t>Speculative</a:t>
            </a:r>
            <a:r>
              <a:rPr lang="fr-FR" sz="2400" dirty="0"/>
              <a:t> applications </a:t>
            </a:r>
          </a:p>
          <a:p>
            <a:pPr marL="342900" indent="-342900">
              <a:buAutoNum type="arabicPeriod"/>
            </a:pPr>
            <a:r>
              <a:rPr lang="fr-FR" sz="2400" dirty="0"/>
              <a:t>National </a:t>
            </a:r>
            <a:r>
              <a:rPr lang="fr-FR" sz="2400" dirty="0" err="1"/>
              <a:t>recruitment</a:t>
            </a:r>
            <a:r>
              <a:rPr lang="fr-FR" sz="2400" dirty="0"/>
              <a:t> </a:t>
            </a:r>
            <a:r>
              <a:rPr lang="fr-FR" sz="2400" dirty="0" err="1"/>
              <a:t>agencies</a:t>
            </a:r>
            <a:r>
              <a:rPr lang="fr-FR" sz="2400" dirty="0"/>
              <a:t> </a:t>
            </a:r>
          </a:p>
          <a:p>
            <a:pPr marL="342900" indent="-342900">
              <a:buAutoNum type="arabicPeriod"/>
            </a:pPr>
            <a:r>
              <a:rPr lang="fr-FR" sz="2400" dirty="0" err="1"/>
              <a:t>Private</a:t>
            </a:r>
            <a:r>
              <a:rPr lang="fr-FR" sz="2400" dirty="0"/>
              <a:t> </a:t>
            </a:r>
            <a:r>
              <a:rPr lang="fr-FR" sz="2400" dirty="0" err="1"/>
              <a:t>agencies</a:t>
            </a:r>
            <a:r>
              <a:rPr lang="fr-FR" sz="2400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09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9" y="275897"/>
            <a:ext cx="8460828" cy="63456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441434"/>
            <a:ext cx="35472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9.How </a:t>
            </a:r>
            <a:r>
              <a:rPr lang="fr-FR" sz="2800" dirty="0" err="1"/>
              <a:t>satisfied</a:t>
            </a:r>
            <a:r>
              <a:rPr lang="fr-FR" sz="2800" dirty="0"/>
              <a:t> are </a:t>
            </a:r>
            <a:r>
              <a:rPr lang="fr-FR" sz="2800" dirty="0" err="1"/>
              <a:t>you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the </a:t>
            </a:r>
            <a:r>
              <a:rPr lang="fr-FR" sz="2800" dirty="0" err="1"/>
              <a:t>recruitment</a:t>
            </a:r>
            <a:r>
              <a:rPr lang="fr-FR" sz="2800" dirty="0"/>
              <a:t> </a:t>
            </a:r>
            <a:r>
              <a:rPr lang="fr-FR" sz="2800" dirty="0" err="1"/>
              <a:t>means</a:t>
            </a:r>
            <a:r>
              <a:rPr lang="fr-FR" sz="2800" dirty="0"/>
              <a:t> </a:t>
            </a:r>
            <a:r>
              <a:rPr lang="fr-FR" sz="2800" dirty="0" err="1"/>
              <a:t>you</a:t>
            </a:r>
            <a:r>
              <a:rPr lang="fr-FR" sz="2800" dirty="0"/>
              <a:t> are </a:t>
            </a:r>
            <a:r>
              <a:rPr lang="fr-FR" sz="2800" dirty="0" err="1"/>
              <a:t>currently</a:t>
            </a:r>
            <a:r>
              <a:rPr lang="fr-FR" sz="2800" dirty="0"/>
              <a:t> </a:t>
            </a:r>
            <a:r>
              <a:rPr lang="fr-FR" sz="2800" dirty="0" err="1"/>
              <a:t>using</a:t>
            </a:r>
            <a:r>
              <a:rPr lang="fr-FR" sz="2800" dirty="0"/>
              <a:t> ? 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 err="1"/>
              <a:t>Professionnals</a:t>
            </a:r>
            <a:r>
              <a:rPr lang="fr-FR" sz="2800" dirty="0"/>
              <a:t> are </a:t>
            </a:r>
            <a:r>
              <a:rPr lang="fr-FR" sz="2800" dirty="0" err="1"/>
              <a:t>only</a:t>
            </a:r>
            <a:r>
              <a:rPr lang="fr-FR" sz="2800" dirty="0"/>
              <a:t> </a:t>
            </a:r>
            <a:r>
              <a:rPr lang="fr-FR" sz="2800" dirty="0" err="1"/>
              <a:t>partially</a:t>
            </a:r>
            <a:r>
              <a:rPr lang="fr-FR" sz="2800" dirty="0"/>
              <a:t> </a:t>
            </a:r>
            <a:r>
              <a:rPr lang="fr-FR" sz="2800" dirty="0" err="1"/>
              <a:t>satisfied</a:t>
            </a:r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62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117" y="543910"/>
            <a:ext cx="7893269" cy="59199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46386"/>
            <a:ext cx="40675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10. </a:t>
            </a:r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kind</a:t>
            </a:r>
            <a:r>
              <a:rPr lang="fr-FR" sz="2400" dirty="0"/>
              <a:t> of service ( </a:t>
            </a:r>
            <a:r>
              <a:rPr lang="fr-FR" sz="2400" dirty="0" err="1"/>
              <a:t>currently</a:t>
            </a:r>
            <a:r>
              <a:rPr lang="fr-FR" sz="2400" dirty="0"/>
              <a:t> </a:t>
            </a:r>
            <a:r>
              <a:rPr lang="fr-FR" sz="2400" dirty="0" err="1"/>
              <a:t>unoffered</a:t>
            </a:r>
            <a:r>
              <a:rPr lang="fr-FR" sz="2400" dirty="0"/>
              <a:t> or </a:t>
            </a:r>
            <a:r>
              <a:rPr lang="fr-FR" sz="2400" dirty="0" err="1"/>
              <a:t>underdeveloped</a:t>
            </a:r>
            <a:r>
              <a:rPr lang="fr-FR" sz="2400" dirty="0"/>
              <a:t> ) </a:t>
            </a:r>
            <a:r>
              <a:rPr lang="fr-FR" sz="2400" dirty="0" err="1"/>
              <a:t>would</a:t>
            </a:r>
            <a:r>
              <a:rPr lang="fr-FR" sz="2400" dirty="0"/>
              <a:t>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like</a:t>
            </a:r>
            <a:r>
              <a:rPr lang="fr-FR" sz="2400" dirty="0"/>
              <a:t> to </a:t>
            </a:r>
            <a:r>
              <a:rPr lang="fr-FR" sz="2400" dirty="0" err="1"/>
              <a:t>offer</a:t>
            </a:r>
            <a:r>
              <a:rPr lang="fr-FR" sz="2400" dirty="0"/>
              <a:t> to optimise </a:t>
            </a:r>
            <a:r>
              <a:rPr lang="fr-FR" sz="2400" dirty="0" err="1"/>
              <a:t>your</a:t>
            </a:r>
            <a:r>
              <a:rPr lang="fr-FR" sz="2400" dirty="0"/>
              <a:t> staff </a:t>
            </a:r>
            <a:r>
              <a:rPr lang="fr-FR" sz="2400" dirty="0" err="1"/>
              <a:t>recruitment</a:t>
            </a:r>
            <a:r>
              <a:rPr lang="fr-FR" sz="2400" dirty="0"/>
              <a:t> ? </a:t>
            </a:r>
          </a:p>
          <a:p>
            <a:endParaRPr lang="fr-FR" sz="2400" dirty="0"/>
          </a:p>
          <a:p>
            <a:r>
              <a:rPr lang="fr-FR" sz="2400" dirty="0" err="1"/>
              <a:t>Professionals</a:t>
            </a:r>
            <a:r>
              <a:rPr lang="fr-FR" sz="2400" dirty="0"/>
              <a:t> </a:t>
            </a:r>
            <a:r>
              <a:rPr lang="fr-FR" sz="2400" dirty="0" err="1"/>
              <a:t>would</a:t>
            </a:r>
            <a:r>
              <a:rPr lang="fr-FR" sz="2400" dirty="0"/>
              <a:t> </a:t>
            </a:r>
            <a:r>
              <a:rPr lang="fr-FR" sz="2400" dirty="0" err="1"/>
              <a:t>like</a:t>
            </a:r>
            <a:r>
              <a:rPr lang="fr-FR" sz="2400" dirty="0"/>
              <a:t> to use a system to </a:t>
            </a:r>
            <a:r>
              <a:rPr lang="fr-FR" sz="2400" dirty="0" err="1"/>
              <a:t>allow</a:t>
            </a:r>
            <a:r>
              <a:rPr lang="fr-FR" sz="2400" dirty="0"/>
              <a:t> </a:t>
            </a:r>
            <a:r>
              <a:rPr lang="fr-FR" sz="2400" dirty="0" err="1"/>
              <a:t>them</a:t>
            </a:r>
            <a:r>
              <a:rPr lang="fr-FR" sz="2400" dirty="0"/>
              <a:t> to </a:t>
            </a:r>
            <a:r>
              <a:rPr lang="fr-FR" sz="2400" dirty="0" err="1"/>
              <a:t>evaluate</a:t>
            </a:r>
            <a:r>
              <a:rPr lang="fr-FR" sz="2400" dirty="0"/>
              <a:t> the CV, the </a:t>
            </a:r>
            <a:r>
              <a:rPr lang="fr-FR" sz="2400" dirty="0" err="1"/>
              <a:t>skills</a:t>
            </a:r>
            <a:r>
              <a:rPr lang="fr-FR" sz="2400" dirty="0"/>
              <a:t> and the English </a:t>
            </a:r>
            <a:r>
              <a:rPr lang="fr-FR" sz="2400" dirty="0" err="1"/>
              <a:t>level</a:t>
            </a:r>
            <a:r>
              <a:rPr lang="fr-FR" sz="2400" dirty="0"/>
              <a:t> of candidates , the </a:t>
            </a:r>
            <a:r>
              <a:rPr lang="fr-FR" sz="2400" dirty="0" err="1"/>
              <a:t>testimonies</a:t>
            </a:r>
            <a:r>
              <a:rPr lang="fr-FR" sz="2400" dirty="0"/>
              <a:t> of </a:t>
            </a:r>
            <a:r>
              <a:rPr lang="fr-FR" sz="2400" dirty="0" err="1"/>
              <a:t>previous</a:t>
            </a:r>
            <a:r>
              <a:rPr lang="fr-FR" sz="2400" dirty="0"/>
              <a:t> </a:t>
            </a:r>
            <a:r>
              <a:rPr lang="fr-FR" sz="2400" dirty="0" err="1"/>
              <a:t>employers</a:t>
            </a:r>
            <a:r>
              <a:rPr lang="fr-FR" sz="2400" dirty="0"/>
              <a:t>, and a </a:t>
            </a:r>
            <a:r>
              <a:rPr lang="fr-FR" sz="2400" dirty="0" err="1"/>
              <a:t>fast</a:t>
            </a:r>
            <a:r>
              <a:rPr lang="fr-FR" sz="2400" dirty="0"/>
              <a:t> solution to </a:t>
            </a:r>
            <a:r>
              <a:rPr lang="fr-FR" sz="2400" dirty="0" err="1"/>
              <a:t>find</a:t>
            </a:r>
            <a:r>
              <a:rPr lang="fr-FR" sz="2400" dirty="0"/>
              <a:t> </a:t>
            </a:r>
            <a:r>
              <a:rPr lang="fr-FR" sz="2400" dirty="0" err="1"/>
              <a:t>qualified</a:t>
            </a:r>
            <a:r>
              <a:rPr lang="fr-FR" sz="2400" dirty="0"/>
              <a:t> staff . </a:t>
            </a:r>
          </a:p>
        </p:txBody>
      </p:sp>
    </p:spTree>
    <p:extLst>
      <p:ext uri="{BB962C8B-B14F-4D97-AF65-F5344CB8AC3E}">
        <p14:creationId xmlns:p14="http://schemas.microsoft.com/office/powerpoint/2010/main" val="1598348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16208" y="502735"/>
            <a:ext cx="74561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Thanks</a:t>
            </a:r>
            <a:r>
              <a:rPr lang="fr-FR" sz="2400" dirty="0"/>
              <a:t> to </a:t>
            </a:r>
            <a:r>
              <a:rPr lang="fr-FR" sz="2400" dirty="0" err="1"/>
              <a:t>our</a:t>
            </a:r>
            <a:r>
              <a:rPr lang="fr-FR" sz="2400" dirty="0"/>
              <a:t> </a:t>
            </a: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research</a:t>
            </a:r>
            <a:r>
              <a:rPr lang="fr-FR" sz="2400" dirty="0"/>
              <a:t>, </a:t>
            </a: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now</a:t>
            </a:r>
            <a:r>
              <a:rPr lang="fr-FR" sz="2400" dirty="0"/>
              <a:t> know  more about  the </a:t>
            </a:r>
            <a:r>
              <a:rPr lang="fr-FR" sz="2400" dirty="0" err="1"/>
              <a:t>recruitment</a:t>
            </a:r>
            <a:r>
              <a:rPr lang="fr-FR" sz="2400" dirty="0"/>
              <a:t> </a:t>
            </a:r>
            <a:r>
              <a:rPr lang="fr-FR" sz="2400" dirty="0" err="1"/>
              <a:t>needs</a:t>
            </a:r>
            <a:r>
              <a:rPr lang="fr-FR" sz="2400" dirty="0"/>
              <a:t> of </a:t>
            </a:r>
            <a:r>
              <a:rPr lang="fr-FR" sz="2400" dirty="0" err="1"/>
              <a:t>employers</a:t>
            </a:r>
            <a:r>
              <a:rPr lang="fr-FR" sz="2400" dirty="0"/>
              <a:t> in the </a:t>
            </a:r>
            <a:r>
              <a:rPr lang="fr-FR" sz="2400" dirty="0" err="1"/>
              <a:t>hospitality</a:t>
            </a:r>
            <a:r>
              <a:rPr lang="fr-FR" sz="2400" dirty="0"/>
              <a:t> and catering </a:t>
            </a:r>
            <a:r>
              <a:rPr lang="fr-FR" sz="2400" dirty="0" err="1"/>
              <a:t>sector</a:t>
            </a:r>
            <a:r>
              <a:rPr lang="fr-FR" sz="2400" dirty="0"/>
              <a:t> in Paris.</a:t>
            </a:r>
          </a:p>
          <a:p>
            <a:endParaRPr lang="fr-FR" sz="2400" dirty="0"/>
          </a:p>
          <a:p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understand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professionals</a:t>
            </a:r>
            <a:r>
              <a:rPr lang="fr-FR" sz="2400" dirty="0"/>
              <a:t> have troubles </a:t>
            </a:r>
            <a:r>
              <a:rPr lang="fr-FR" sz="2400" dirty="0" err="1"/>
              <a:t>finding</a:t>
            </a:r>
            <a:r>
              <a:rPr lang="fr-FR" sz="2400" dirty="0"/>
              <a:t> staff. </a:t>
            </a:r>
          </a:p>
          <a:p>
            <a:endParaRPr lang="fr-FR" sz="2400" dirty="0"/>
          </a:p>
          <a:p>
            <a:r>
              <a:rPr lang="fr-FR" sz="2400" dirty="0" err="1"/>
              <a:t>We</a:t>
            </a:r>
            <a:r>
              <a:rPr lang="fr-FR" sz="2400" dirty="0"/>
              <a:t> are </a:t>
            </a:r>
            <a:r>
              <a:rPr lang="fr-FR" sz="2400" dirty="0" err="1"/>
              <a:t>going</a:t>
            </a:r>
            <a:r>
              <a:rPr lang="fr-FR" sz="2400" dirty="0"/>
              <a:t> to </a:t>
            </a:r>
            <a:r>
              <a:rPr lang="fr-FR" sz="2400" dirty="0" err="1"/>
              <a:t>create</a:t>
            </a:r>
            <a:r>
              <a:rPr lang="fr-FR" sz="2400" dirty="0"/>
              <a:t> a </a:t>
            </a:r>
            <a:r>
              <a:rPr lang="fr-FR" sz="2400" dirty="0" err="1"/>
              <a:t>company</a:t>
            </a:r>
            <a:r>
              <a:rPr lang="fr-FR" sz="2400" dirty="0"/>
              <a:t> to help </a:t>
            </a:r>
            <a:r>
              <a:rPr lang="fr-FR" sz="2400" dirty="0" err="1"/>
              <a:t>them</a:t>
            </a:r>
            <a:r>
              <a:rPr lang="fr-FR" sz="2400" dirty="0"/>
              <a:t> </a:t>
            </a:r>
            <a:r>
              <a:rPr lang="fr-FR" sz="2400" dirty="0" err="1"/>
              <a:t>recruit</a:t>
            </a:r>
            <a:r>
              <a:rPr lang="fr-FR" sz="2400" dirty="0"/>
              <a:t> </a:t>
            </a:r>
            <a:r>
              <a:rPr lang="fr-FR" sz="2400" dirty="0" err="1"/>
              <a:t>skilled</a:t>
            </a:r>
            <a:r>
              <a:rPr lang="fr-FR" sz="2400" dirty="0"/>
              <a:t> staff and to help us </a:t>
            </a:r>
            <a:r>
              <a:rPr lang="fr-FR" sz="2400" dirty="0" err="1"/>
              <a:t>find</a:t>
            </a:r>
            <a:r>
              <a:rPr lang="fr-FR" sz="2400" dirty="0"/>
              <a:t> good jobs.</a:t>
            </a:r>
          </a:p>
          <a:p>
            <a:endParaRPr lang="fr-FR" sz="2400" dirty="0"/>
          </a:p>
          <a:p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hope</a:t>
            </a:r>
            <a:r>
              <a:rPr lang="fr-FR" sz="2400" dirty="0"/>
              <a:t>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enjoyed</a:t>
            </a:r>
            <a:r>
              <a:rPr lang="fr-FR" sz="2400" dirty="0"/>
              <a:t> </a:t>
            </a:r>
            <a:r>
              <a:rPr lang="fr-FR" sz="2400" dirty="0" err="1"/>
              <a:t>our</a:t>
            </a:r>
            <a:r>
              <a:rPr lang="fr-FR" sz="2400" dirty="0"/>
              <a:t> </a:t>
            </a:r>
            <a:r>
              <a:rPr lang="fr-FR" sz="2400" dirty="0" err="1"/>
              <a:t>presentation</a:t>
            </a:r>
            <a:r>
              <a:rPr lang="fr-FR" sz="2400" dirty="0"/>
              <a:t>. </a:t>
            </a:r>
          </a:p>
          <a:p>
            <a:endParaRPr lang="fr-FR" sz="2400" dirty="0"/>
          </a:p>
          <a:p>
            <a:r>
              <a:rPr lang="fr-FR" sz="2400" dirty="0" err="1"/>
              <a:t>Thank</a:t>
            </a:r>
            <a:r>
              <a:rPr lang="fr-FR" sz="2400" dirty="0"/>
              <a:t>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very</a:t>
            </a:r>
            <a:r>
              <a:rPr lang="fr-FR" sz="2400" dirty="0"/>
              <a:t> </a:t>
            </a:r>
            <a:r>
              <a:rPr lang="fr-FR" sz="2400" dirty="0" err="1"/>
              <a:t>much</a:t>
            </a:r>
            <a:r>
              <a:rPr lang="fr-FR" sz="2400" dirty="0"/>
              <a:t> for </a:t>
            </a:r>
            <a:r>
              <a:rPr lang="fr-FR" sz="2400" dirty="0" err="1"/>
              <a:t>listening</a:t>
            </a:r>
            <a:r>
              <a:rPr lang="fr-FR" sz="2400" dirty="0"/>
              <a:t> to us ! 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3431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2391" y="287362"/>
            <a:ext cx="8534400" cy="1766521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General </a:t>
            </a:r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Tendencies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France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63" y="2284881"/>
            <a:ext cx="3737993" cy="3674483"/>
          </a:xfrm>
        </p:spPr>
      </p:pic>
      <p:sp>
        <p:nvSpPr>
          <p:cNvPr id="5" name="ZoneTexte 4"/>
          <p:cNvSpPr txBox="1"/>
          <p:nvPr/>
        </p:nvSpPr>
        <p:spPr>
          <a:xfrm>
            <a:off x="5628290" y="2506717"/>
            <a:ext cx="6069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The </a:t>
            </a:r>
            <a:r>
              <a:rPr lang="fr-FR" sz="2800" dirty="0" err="1"/>
              <a:t>hospitality</a:t>
            </a:r>
            <a:r>
              <a:rPr lang="fr-FR" sz="2800" dirty="0"/>
              <a:t> and catering </a:t>
            </a:r>
            <a:r>
              <a:rPr lang="fr-FR" sz="2800" dirty="0" err="1"/>
              <a:t>sector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the main one                      ( </a:t>
            </a:r>
            <a:r>
              <a:rPr lang="fr-FR" sz="2800" dirty="0" err="1"/>
              <a:t>here</a:t>
            </a:r>
            <a:r>
              <a:rPr lang="fr-FR" sz="2800" dirty="0"/>
              <a:t> in </a:t>
            </a:r>
            <a:r>
              <a:rPr lang="fr-FR" sz="2800" dirty="0" err="1"/>
              <a:t>red</a:t>
            </a:r>
            <a:r>
              <a:rPr lang="fr-FR" sz="2800" dirty="0"/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41451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5612" y="126999"/>
            <a:ext cx="11317288" cy="133283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fr-FR" sz="3200" dirty="0" err="1">
                <a:solidFill>
                  <a:schemeClr val="bg2">
                    <a:lumMod val="75000"/>
                  </a:schemeClr>
                </a:solidFill>
              </a:rPr>
              <a:t>needs</a:t>
            </a:r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fr-FR" sz="3200" dirty="0" err="1">
                <a:solidFill>
                  <a:schemeClr val="bg2">
                    <a:lumMod val="75000"/>
                  </a:schemeClr>
                </a:solidFill>
              </a:rPr>
              <a:t>methods</a:t>
            </a:r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 to </a:t>
            </a:r>
            <a:r>
              <a:rPr lang="fr-FR" sz="3200" dirty="0" err="1">
                <a:solidFill>
                  <a:schemeClr val="bg2">
                    <a:lumMod val="75000"/>
                  </a:schemeClr>
                </a:solidFill>
              </a:rPr>
              <a:t>find</a:t>
            </a:r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 staff   </a:t>
            </a:r>
            <a:br>
              <a:rPr lang="fr-FR" sz="3200" dirty="0">
                <a:solidFill>
                  <a:schemeClr val="bg2">
                    <a:lumMod val="75000"/>
                  </a:schemeClr>
                </a:solidFill>
              </a:rPr>
            </a:b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9" name="Graphique 28"/>
          <p:cNvGraphicFramePr/>
          <p:nvPr>
            <p:extLst>
              <p:ext uri="{D42A27DB-BD31-4B8C-83A1-F6EECF244321}">
                <p14:modId xmlns:p14="http://schemas.microsoft.com/office/powerpoint/2010/main" val="2893745602"/>
              </p:ext>
            </p:extLst>
          </p:nvPr>
        </p:nvGraphicFramePr>
        <p:xfrm>
          <a:off x="101600" y="749300"/>
          <a:ext cx="119888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8817304" y="1915421"/>
            <a:ext cx="1587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Arial Black" panose="020B0A04020102020204" pitchFamily="34" charset="0"/>
              </a:rPr>
              <a:t>Type de contrats extras ou CDD</a:t>
            </a:r>
          </a:p>
        </p:txBody>
      </p:sp>
    </p:spTree>
    <p:extLst>
      <p:ext uri="{BB962C8B-B14F-4D97-AF65-F5344CB8AC3E}">
        <p14:creationId xmlns:p14="http://schemas.microsoft.com/office/powerpoint/2010/main" val="30971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9" y="1860331"/>
            <a:ext cx="5914807" cy="30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01159" y="378372"/>
            <a:ext cx="9490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CONDITIONS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7157545" y="1702676"/>
            <a:ext cx="3909848" cy="44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turn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over rate due to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dismissals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bad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conditions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hours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early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long break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back to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 night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days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 weekends and vacation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part-time jobs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numerous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fixed-term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contracts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0170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4400" y="342900"/>
            <a:ext cx="6019800" cy="1143000"/>
          </a:xfrm>
        </p:spPr>
        <p:txBody>
          <a:bodyPr>
            <a:noAutofit/>
          </a:bodyPr>
          <a:lstStyle/>
          <a:p>
            <a:r>
              <a:rPr lang="fr-FR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r>
              <a:rPr 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</a:t>
            </a:r>
            <a:r>
              <a:rPr 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employees</a:t>
            </a:r>
            <a:r>
              <a:rPr 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4400" y="1880038"/>
            <a:ext cx="7396496" cy="4804541"/>
          </a:xfrm>
        </p:spPr>
        <p:txBody>
          <a:bodyPr>
            <a:normAutofit/>
          </a:bodyPr>
          <a:lstStyle/>
          <a:p>
            <a:r>
              <a:rPr lang="fr-FR" sz="2000" b="1" dirty="0"/>
              <a:t>The image of the jobs in the </a:t>
            </a:r>
            <a:r>
              <a:rPr lang="fr-FR" sz="2000" b="1" dirty="0" err="1"/>
              <a:t>hospitality</a:t>
            </a:r>
            <a:r>
              <a:rPr lang="fr-FR" sz="2000" b="1" dirty="0"/>
              <a:t> and catering business</a:t>
            </a:r>
          </a:p>
          <a:p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They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are </a:t>
            </a: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seen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as:</a:t>
            </a:r>
          </a:p>
          <a:p>
            <a:pPr>
              <a:buFont typeface="+mj-lt"/>
              <a:buAutoNum type="arabicPeriod"/>
            </a:pP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Enabling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guests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contact </a:t>
            </a:r>
          </a:p>
          <a:p>
            <a:pPr>
              <a:buFont typeface="+mj-lt"/>
              <a:buAutoNum type="arabicPeriod"/>
            </a:pP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Stressful</a:t>
            </a:r>
            <a:endParaRPr lang="fr-F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Allowing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employees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</a:t>
            </a: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speak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several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languages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Allowing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junior </a:t>
            </a: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employees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</a:t>
            </a: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get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more </a:t>
            </a: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resposiblities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to have </a:t>
            </a: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great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perspectives of </a:t>
            </a: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evolution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fr-FR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companies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fr-FR" sz="2000" b="1" dirty="0" err="1"/>
              <a:t>Consequence</a:t>
            </a:r>
            <a:r>
              <a:rPr lang="fr-FR" sz="2000" b="1" dirty="0"/>
              <a:t>: </a:t>
            </a:r>
            <a:r>
              <a:rPr lang="fr-FR" sz="2000" b="1" dirty="0" err="1"/>
              <a:t>Companies</a:t>
            </a:r>
            <a:r>
              <a:rPr lang="fr-FR" sz="2000" b="1" dirty="0"/>
              <a:t> </a:t>
            </a:r>
            <a:r>
              <a:rPr lang="fr-FR" sz="2000" b="1" dirty="0" err="1"/>
              <a:t>need</a:t>
            </a:r>
            <a:r>
              <a:rPr lang="fr-FR" sz="2000" b="1" dirty="0"/>
              <a:t> to </a:t>
            </a:r>
            <a:r>
              <a:rPr lang="fr-FR" sz="2000" b="1" dirty="0" err="1"/>
              <a:t>recruit</a:t>
            </a:r>
            <a:r>
              <a:rPr lang="fr-FR" sz="2000" b="1" dirty="0"/>
              <a:t> new staff </a:t>
            </a:r>
            <a:r>
              <a:rPr lang="fr-FR" sz="2000" b="1" dirty="0" err="1"/>
              <a:t>frequently</a:t>
            </a:r>
            <a:endParaRPr lang="fr-FR" sz="2000" b="1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9" y="1880038"/>
            <a:ext cx="4362491" cy="31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2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80" y="5015193"/>
            <a:ext cx="229426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574" y="1567655"/>
            <a:ext cx="2158071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6" y="1556710"/>
            <a:ext cx="20955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6" y="5251621"/>
            <a:ext cx="238705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8019" y="2128345"/>
            <a:ext cx="692182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  </a:t>
            </a:r>
            <a:r>
              <a:rPr lang="fr-FR" sz="2400" dirty="0"/>
              <a:t>- </a:t>
            </a:r>
            <a:r>
              <a:rPr lang="fr-FR" sz="2400" dirty="0" err="1"/>
              <a:t>These</a:t>
            </a:r>
            <a:r>
              <a:rPr lang="fr-FR" sz="2400" dirty="0"/>
              <a:t> </a:t>
            </a:r>
            <a:r>
              <a:rPr lang="fr-FR" sz="2400" dirty="0" err="1"/>
              <a:t>chains</a:t>
            </a:r>
            <a:r>
              <a:rPr lang="fr-FR" sz="2400" dirty="0"/>
              <a:t> </a:t>
            </a:r>
            <a:r>
              <a:rPr lang="fr-FR" sz="2400" dirty="0" err="1"/>
              <a:t>represent</a:t>
            </a:r>
            <a:r>
              <a:rPr lang="fr-FR" sz="2400" dirty="0"/>
              <a:t> 40% of </a:t>
            </a:r>
            <a:r>
              <a:rPr lang="fr-FR" sz="2400" dirty="0" err="1"/>
              <a:t>hotels</a:t>
            </a:r>
            <a:r>
              <a:rPr lang="fr-FR" sz="2400" dirty="0"/>
              <a:t>  and 5% of restaurants in France</a:t>
            </a:r>
          </a:p>
          <a:p>
            <a:pPr algn="ctr"/>
            <a:r>
              <a:rPr lang="fr-FR" sz="2400" dirty="0"/>
              <a:t>- There are more versatile </a:t>
            </a:r>
            <a:r>
              <a:rPr lang="fr-FR" sz="2400" dirty="0" err="1"/>
              <a:t>employees</a:t>
            </a:r>
            <a:r>
              <a:rPr lang="fr-FR" sz="2400" dirty="0"/>
              <a:t> in </a:t>
            </a:r>
            <a:r>
              <a:rPr lang="fr-FR" sz="2400" dirty="0" err="1"/>
              <a:t>chains</a:t>
            </a:r>
            <a:r>
              <a:rPr lang="fr-FR" sz="2400" dirty="0"/>
              <a:t> </a:t>
            </a:r>
            <a:r>
              <a:rPr lang="fr-FR" sz="2400" dirty="0" err="1"/>
              <a:t>than</a:t>
            </a:r>
            <a:r>
              <a:rPr lang="fr-FR" sz="2400" dirty="0"/>
              <a:t> in </a:t>
            </a:r>
            <a:r>
              <a:rPr lang="fr-FR" sz="2400" dirty="0" err="1"/>
              <a:t>independent</a:t>
            </a:r>
            <a:r>
              <a:rPr lang="fr-FR" sz="2400" dirty="0"/>
              <a:t> </a:t>
            </a:r>
            <a:r>
              <a:rPr lang="fr-FR" sz="2400" dirty="0" err="1"/>
              <a:t>companies</a:t>
            </a:r>
            <a:endParaRPr lang="fr-FR" sz="2400" dirty="0"/>
          </a:p>
          <a:p>
            <a:pPr algn="ctr"/>
            <a:r>
              <a:rPr lang="fr-FR" sz="2400" dirty="0"/>
              <a:t>- </a:t>
            </a:r>
            <a:r>
              <a:rPr lang="fr-FR" sz="2400" dirty="0" err="1"/>
              <a:t>Recruitment</a:t>
            </a:r>
            <a:r>
              <a:rPr lang="fr-FR" sz="2400" dirty="0"/>
              <a:t> in </a:t>
            </a:r>
            <a:r>
              <a:rPr lang="fr-FR" sz="2400" dirty="0" err="1"/>
              <a:t>chains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not </a:t>
            </a:r>
            <a:r>
              <a:rPr lang="fr-FR" sz="2400" dirty="0" err="1"/>
              <a:t>so</a:t>
            </a:r>
            <a:r>
              <a:rPr lang="fr-FR" sz="2400" dirty="0"/>
              <a:t> </a:t>
            </a:r>
            <a:r>
              <a:rPr lang="fr-FR" sz="2400" dirty="0" err="1"/>
              <a:t>based</a:t>
            </a:r>
            <a:r>
              <a:rPr lang="fr-FR" sz="2400" dirty="0"/>
              <a:t> on qualifications.</a:t>
            </a:r>
          </a:p>
          <a:p>
            <a:pPr algn="ctr"/>
            <a:r>
              <a:rPr lang="fr-FR" sz="2400" dirty="0"/>
              <a:t> - </a:t>
            </a:r>
            <a:r>
              <a:rPr lang="fr-FR" sz="2400" dirty="0" err="1"/>
              <a:t>Employees</a:t>
            </a:r>
            <a:r>
              <a:rPr lang="fr-FR" sz="2400" dirty="0"/>
              <a:t> </a:t>
            </a:r>
            <a:r>
              <a:rPr lang="fr-FR" sz="2400" dirty="0" err="1"/>
              <a:t>should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flexible.</a:t>
            </a:r>
          </a:p>
          <a:p>
            <a:pPr algn="ctr"/>
            <a:r>
              <a:rPr lang="fr-FR" sz="2400" dirty="0"/>
              <a:t>- The </a:t>
            </a:r>
            <a:r>
              <a:rPr lang="fr-FR" sz="2400" dirty="0" err="1"/>
              <a:t>need</a:t>
            </a:r>
            <a:r>
              <a:rPr lang="fr-FR" sz="2400" dirty="0"/>
              <a:t> for staff </a:t>
            </a:r>
            <a:r>
              <a:rPr lang="fr-FR" sz="2400" dirty="0" err="1"/>
              <a:t>is</a:t>
            </a:r>
            <a:r>
              <a:rPr lang="fr-FR" sz="2400" dirty="0"/>
              <a:t> high </a:t>
            </a:r>
            <a:r>
              <a:rPr lang="fr-FR" sz="2400" dirty="0" err="1"/>
              <a:t>especially</a:t>
            </a:r>
            <a:r>
              <a:rPr lang="fr-FR" sz="2400" dirty="0"/>
              <a:t> in the low-cost catering business: </a:t>
            </a:r>
            <a:r>
              <a:rPr lang="fr-FR" sz="2400" dirty="0" err="1"/>
              <a:t>they</a:t>
            </a:r>
            <a:r>
              <a:rPr lang="fr-FR" sz="2400" dirty="0"/>
              <a:t> </a:t>
            </a:r>
            <a:r>
              <a:rPr lang="fr-FR" sz="2400" dirty="0" err="1"/>
              <a:t>recruit</a:t>
            </a:r>
            <a:r>
              <a:rPr lang="fr-FR" sz="2400" dirty="0"/>
              <a:t> an </a:t>
            </a:r>
            <a:r>
              <a:rPr lang="fr-FR" sz="2400" dirty="0" err="1"/>
              <a:t>average</a:t>
            </a:r>
            <a:r>
              <a:rPr lang="fr-FR" sz="2400" dirty="0"/>
              <a:t> of 10 managers and 100 </a:t>
            </a:r>
            <a:r>
              <a:rPr lang="fr-FR" sz="2400" dirty="0" err="1"/>
              <a:t>deputy</a:t>
            </a:r>
            <a:r>
              <a:rPr lang="fr-FR" sz="2400" dirty="0"/>
              <a:t> managers per </a:t>
            </a:r>
            <a:r>
              <a:rPr lang="fr-FR" sz="2400" dirty="0" err="1"/>
              <a:t>year</a:t>
            </a:r>
            <a:r>
              <a:rPr lang="fr-FR" sz="2400" dirty="0"/>
              <a:t>.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48469" y="121105"/>
            <a:ext cx="81823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RECRUITMENTS IN HOTEL AND RESTAURANT CHAINS </a:t>
            </a:r>
          </a:p>
        </p:txBody>
      </p:sp>
    </p:spTree>
    <p:extLst>
      <p:ext uri="{BB962C8B-B14F-4D97-AF65-F5344CB8AC3E}">
        <p14:creationId xmlns:p14="http://schemas.microsoft.com/office/powerpoint/2010/main" val="376548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63917" y="394137"/>
            <a:ext cx="740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 PROCESS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299" y="1939159"/>
            <a:ext cx="111146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>
              <a:effectLst/>
            </a:endParaRPr>
          </a:p>
          <a:p>
            <a:r>
              <a:rPr lang="fr-FR" sz="2400" dirty="0">
                <a:effectLst/>
              </a:rPr>
              <a:t>   </a:t>
            </a:r>
            <a:r>
              <a:rPr lang="fr-FR" sz="2800" dirty="0" err="1">
                <a:effectLst/>
              </a:rPr>
              <a:t>Companies</a:t>
            </a:r>
            <a:r>
              <a:rPr lang="fr-FR" sz="2800" dirty="0">
                <a:effectLst/>
              </a:rPr>
              <a:t> have </a:t>
            </a:r>
            <a:r>
              <a:rPr lang="fr-FR" sz="2800" dirty="0" err="1">
                <a:effectLst/>
              </a:rPr>
              <a:t>different</a:t>
            </a:r>
            <a:r>
              <a:rPr lang="fr-FR" sz="2800" dirty="0">
                <a:effectLst/>
              </a:rPr>
              <a:t> </a:t>
            </a:r>
            <a:r>
              <a:rPr lang="fr-FR" sz="2800" dirty="0" err="1">
                <a:effectLst/>
              </a:rPr>
              <a:t>tools</a:t>
            </a:r>
            <a:r>
              <a:rPr lang="fr-FR" sz="2800" dirty="0">
                <a:effectLst/>
              </a:rPr>
              <a:t> to </a:t>
            </a:r>
            <a:r>
              <a:rPr lang="fr-FR" sz="2800" dirty="0"/>
              <a:t>deal </a:t>
            </a: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>
                <a:effectLst/>
              </a:rPr>
              <a:t>applications:</a:t>
            </a:r>
          </a:p>
          <a:p>
            <a:r>
              <a:rPr lang="fr-FR" sz="2800" dirty="0">
                <a:effectLst/>
              </a:rPr>
              <a:t> </a:t>
            </a:r>
          </a:p>
          <a:p>
            <a:r>
              <a:rPr lang="fr-FR" sz="2800" dirty="0">
                <a:effectLst/>
              </a:rPr>
              <a:t>         </a:t>
            </a:r>
          </a:p>
          <a:p>
            <a:r>
              <a:rPr lang="fr-FR" sz="2800" dirty="0">
                <a:effectLst/>
              </a:rPr>
              <a:t>     - Evaluation protocole</a:t>
            </a:r>
          </a:p>
          <a:p>
            <a:r>
              <a:rPr lang="fr-FR" sz="2800" dirty="0">
                <a:effectLst/>
              </a:rPr>
              <a:t>     - Résumés </a:t>
            </a:r>
            <a:r>
              <a:rPr lang="fr-FR" sz="2800" dirty="0" err="1">
                <a:effectLst/>
              </a:rPr>
              <a:t>analysis</a:t>
            </a:r>
            <a:r>
              <a:rPr lang="fr-FR" sz="2800" dirty="0">
                <a:effectLst/>
              </a:rPr>
              <a:t> </a:t>
            </a:r>
          </a:p>
          <a:p>
            <a:r>
              <a:rPr lang="fr-FR" sz="2800" dirty="0">
                <a:effectLst/>
              </a:rPr>
              <a:t>     - interview trainings     </a:t>
            </a:r>
          </a:p>
          <a:p>
            <a:r>
              <a:rPr lang="fr-FR" sz="2800" dirty="0">
                <a:effectLst/>
              </a:rPr>
              <a:t>     - </a:t>
            </a:r>
            <a:r>
              <a:rPr lang="fr-FR" sz="2800" dirty="0" err="1">
                <a:effectLst/>
              </a:rPr>
              <a:t>prediction</a:t>
            </a:r>
            <a:r>
              <a:rPr lang="fr-FR" sz="2800" dirty="0">
                <a:effectLst/>
              </a:rPr>
              <a:t> plans</a:t>
            </a:r>
          </a:p>
          <a:p>
            <a:r>
              <a:rPr lang="fr-FR" sz="2800" dirty="0"/>
              <a:t>     </a:t>
            </a:r>
            <a:r>
              <a:rPr lang="fr-FR" sz="2800" dirty="0">
                <a:effectLst/>
              </a:rPr>
              <a:t> (turn-over and no-show)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127" y="3702001"/>
            <a:ext cx="5098861" cy="24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76097" y="204953"/>
            <a:ext cx="816653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PRIMARY MARKET RESEARCH </a:t>
            </a:r>
          </a:p>
          <a:p>
            <a:endParaRPr lang="fr-FR" sz="3200" b="1" dirty="0"/>
          </a:p>
          <a:p>
            <a:r>
              <a:rPr lang="fr-FR" sz="3200" b="1" dirty="0"/>
              <a:t>Our goal: to </a:t>
            </a:r>
            <a:r>
              <a:rPr lang="fr-FR" sz="3200" b="1" dirty="0" err="1"/>
              <a:t>create</a:t>
            </a:r>
            <a:r>
              <a:rPr lang="fr-FR" sz="3200" b="1" dirty="0"/>
              <a:t> a new and efficient </a:t>
            </a:r>
            <a:r>
              <a:rPr lang="fr-FR" sz="3200" b="1" dirty="0" err="1"/>
              <a:t>recruiting</a:t>
            </a:r>
            <a:r>
              <a:rPr lang="fr-FR" sz="3200" b="1" dirty="0"/>
              <a:t> </a:t>
            </a:r>
            <a:r>
              <a:rPr lang="fr-FR" sz="3200" b="1" dirty="0" err="1"/>
              <a:t>tool</a:t>
            </a:r>
            <a:r>
              <a:rPr lang="fr-FR" sz="3200" b="1" dirty="0"/>
              <a:t> </a:t>
            </a:r>
          </a:p>
          <a:p>
            <a:endParaRPr lang="fr-FR" sz="3200" dirty="0"/>
          </a:p>
          <a:p>
            <a:r>
              <a:rPr lang="fr-FR" sz="3200" dirty="0"/>
              <a:t>Our </a:t>
            </a:r>
            <a:r>
              <a:rPr lang="fr-FR" sz="3200" dirty="0" err="1"/>
              <a:t>survey</a:t>
            </a:r>
            <a:r>
              <a:rPr lang="fr-FR" sz="3200" dirty="0"/>
              <a:t> : </a:t>
            </a:r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interviewed</a:t>
            </a:r>
            <a:r>
              <a:rPr lang="fr-FR" sz="3200" dirty="0"/>
              <a:t> restaurants and </a:t>
            </a:r>
            <a:r>
              <a:rPr lang="fr-FR" sz="3200" dirty="0" err="1"/>
              <a:t>hotels</a:t>
            </a:r>
            <a:r>
              <a:rPr lang="fr-FR" sz="3200" dirty="0"/>
              <a:t> in Paris about </a:t>
            </a:r>
            <a:r>
              <a:rPr lang="fr-FR" sz="3200" dirty="0" err="1"/>
              <a:t>their</a:t>
            </a:r>
            <a:r>
              <a:rPr lang="fr-FR" sz="3200" dirty="0"/>
              <a:t> staff </a:t>
            </a:r>
            <a:r>
              <a:rPr lang="fr-FR" sz="3200" dirty="0" err="1"/>
              <a:t>needs</a:t>
            </a:r>
            <a:r>
              <a:rPr lang="fr-FR" sz="3200" dirty="0"/>
              <a:t>. </a:t>
            </a:r>
          </a:p>
          <a:p>
            <a:endParaRPr lang="fr-FR" sz="3200" dirty="0"/>
          </a:p>
          <a:p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used</a:t>
            </a:r>
            <a:r>
              <a:rPr lang="fr-FR" sz="3200" dirty="0"/>
              <a:t> the </a:t>
            </a:r>
            <a:r>
              <a:rPr lang="fr-FR" sz="3200" dirty="0" err="1"/>
              <a:t>website</a:t>
            </a:r>
            <a:r>
              <a:rPr lang="fr-FR" sz="3200" dirty="0"/>
              <a:t> SURVEY MONKEY to </a:t>
            </a:r>
            <a:r>
              <a:rPr lang="fr-FR" sz="3200" dirty="0" err="1"/>
              <a:t>create</a:t>
            </a:r>
            <a:r>
              <a:rPr lang="fr-FR" sz="3200" dirty="0"/>
              <a:t> </a:t>
            </a:r>
            <a:r>
              <a:rPr lang="fr-FR" sz="3200" dirty="0" err="1"/>
              <a:t>our</a:t>
            </a:r>
            <a:r>
              <a:rPr lang="fr-FR" sz="3200" dirty="0"/>
              <a:t> questionnaire</a:t>
            </a:r>
          </a:p>
          <a:p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4252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69" y="1005049"/>
            <a:ext cx="6826469" cy="51198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9187" y="1765739"/>
            <a:ext cx="4493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1: Have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recently</a:t>
            </a:r>
            <a:r>
              <a:rPr lang="fr-FR" sz="2400" dirty="0"/>
              <a:t> </a:t>
            </a:r>
            <a:r>
              <a:rPr lang="fr-FR" sz="2400" dirty="0" err="1"/>
              <a:t>hired</a:t>
            </a:r>
            <a:r>
              <a:rPr lang="fr-FR" sz="2400" dirty="0"/>
              <a:t> new staff or  do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intend</a:t>
            </a:r>
            <a:r>
              <a:rPr lang="fr-FR" sz="2400" dirty="0"/>
              <a:t> to do </a:t>
            </a:r>
            <a:r>
              <a:rPr lang="fr-FR" sz="2400" dirty="0" err="1"/>
              <a:t>so</a:t>
            </a:r>
            <a:r>
              <a:rPr lang="fr-FR" sz="2400" dirty="0"/>
              <a:t> ?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100 percent of </a:t>
            </a:r>
            <a:r>
              <a:rPr lang="fr-FR" sz="2400" dirty="0" err="1"/>
              <a:t>hoteliers</a:t>
            </a:r>
            <a:r>
              <a:rPr lang="fr-FR" sz="2400" dirty="0"/>
              <a:t> and </a:t>
            </a:r>
            <a:r>
              <a:rPr lang="fr-FR" sz="2400" dirty="0" err="1"/>
              <a:t>caterers</a:t>
            </a:r>
            <a:r>
              <a:rPr lang="fr-FR" sz="2400" dirty="0"/>
              <a:t> </a:t>
            </a:r>
            <a:r>
              <a:rPr lang="fr-FR" sz="2400" dirty="0" err="1"/>
              <a:t>intend</a:t>
            </a:r>
            <a:r>
              <a:rPr lang="fr-FR" sz="2400" dirty="0"/>
              <a:t> to </a:t>
            </a:r>
            <a:r>
              <a:rPr lang="fr-FR" sz="2400" dirty="0" err="1"/>
              <a:t>hire</a:t>
            </a:r>
            <a:r>
              <a:rPr lang="fr-FR" sz="2400" dirty="0"/>
              <a:t> new staff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66193" y="291056"/>
            <a:ext cx="706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We</a:t>
            </a:r>
            <a:r>
              <a:rPr lang="fr-FR" sz="2400" b="1" dirty="0"/>
              <a:t> </a:t>
            </a:r>
            <a:r>
              <a:rPr lang="fr-FR" sz="2400" b="1" dirty="0" err="1"/>
              <a:t>asked</a:t>
            </a:r>
            <a:r>
              <a:rPr lang="fr-FR" sz="2400" b="1" dirty="0"/>
              <a:t> </a:t>
            </a:r>
            <a:r>
              <a:rPr lang="fr-FR" sz="2400" b="1" dirty="0" err="1"/>
              <a:t>hoteliers</a:t>
            </a:r>
            <a:r>
              <a:rPr lang="fr-FR" sz="2400" b="1" dirty="0"/>
              <a:t> and restaurant </a:t>
            </a:r>
            <a:r>
              <a:rPr lang="fr-FR" sz="2400" b="1" dirty="0" err="1"/>
              <a:t>owners</a:t>
            </a:r>
            <a:r>
              <a:rPr lang="fr-FR" sz="2400" b="1" dirty="0"/>
              <a:t> 10 questions:</a:t>
            </a:r>
          </a:p>
        </p:txBody>
      </p:sp>
    </p:spTree>
    <p:extLst>
      <p:ext uri="{BB962C8B-B14F-4D97-AF65-F5344CB8AC3E}">
        <p14:creationId xmlns:p14="http://schemas.microsoft.com/office/powerpoint/2010/main" val="1572402725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185</TotalTime>
  <Words>608</Words>
  <Application>Microsoft Office PowerPoint</Application>
  <PresentationFormat>Grand écran</PresentationFormat>
  <Paragraphs>94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 Black</vt:lpstr>
      <vt:lpstr>Calibri</vt:lpstr>
      <vt:lpstr>Century Gothic</vt:lpstr>
      <vt:lpstr>Times New Roman</vt:lpstr>
      <vt:lpstr>Wingdings 3</vt:lpstr>
      <vt:lpstr>Secteur</vt:lpstr>
      <vt:lpstr> Market research  RECRUITMENT TENDeNCiES IN HOSPITALITY AND CATERING SECTORs</vt:lpstr>
      <vt:lpstr>Secondary market research : General Tendencies of recruitment in France </vt:lpstr>
      <vt:lpstr>The needs and methods to find staff    </vt:lpstr>
      <vt:lpstr>Présentation PowerPoint</vt:lpstr>
      <vt:lpstr>Strategies to attract employees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TENDANCES IN HOSPITALITY AND CATERING SECTOR</dc:title>
  <dc:creator>install</dc:creator>
  <cp:lastModifiedBy>Elodie Cormier</cp:lastModifiedBy>
  <cp:revision>33</cp:revision>
  <dcterms:created xsi:type="dcterms:W3CDTF">2016-10-11T12:32:20Z</dcterms:created>
  <dcterms:modified xsi:type="dcterms:W3CDTF">2016-10-11T20:32:05Z</dcterms:modified>
</cp:coreProperties>
</file>